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9" r:id="rId1"/>
  </p:sldMasterIdLst>
  <p:sldIdLst>
    <p:sldId id="256" r:id="rId2"/>
    <p:sldId id="257" r:id="rId3"/>
    <p:sldId id="258" r:id="rId4"/>
    <p:sldId id="381" r:id="rId5"/>
    <p:sldId id="382" r:id="rId6"/>
    <p:sldId id="324" r:id="rId7"/>
    <p:sldId id="325" r:id="rId8"/>
    <p:sldId id="336" r:id="rId9"/>
    <p:sldId id="383" r:id="rId10"/>
    <p:sldId id="264" r:id="rId11"/>
    <p:sldId id="333" r:id="rId12"/>
    <p:sldId id="331" r:id="rId13"/>
    <p:sldId id="332" r:id="rId14"/>
    <p:sldId id="265" r:id="rId15"/>
    <p:sldId id="267" r:id="rId16"/>
    <p:sldId id="276" r:id="rId17"/>
    <p:sldId id="271" r:id="rId18"/>
    <p:sldId id="263" r:id="rId19"/>
    <p:sldId id="272" r:id="rId20"/>
    <p:sldId id="273" r:id="rId21"/>
    <p:sldId id="266" r:id="rId22"/>
    <p:sldId id="277" r:id="rId23"/>
    <p:sldId id="278" r:id="rId24"/>
    <p:sldId id="279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93" d="100"/>
          <a:sy n="93" d="100"/>
        </p:scale>
        <p:origin x="72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6607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8239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9405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22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5265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0308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4699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1534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6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59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811641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0953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8/18/2018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114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docs.microsoft.com/en-us/azure/machine-learning/studio/excel-add-in-for-web-service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adult" TargetMode="External"/><Relationship Id="rId2" Type="http://schemas.openxmlformats.org/officeDocument/2006/relationships/hyperlink" Target="https://studio.azureml.net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allery.azure.ai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RUvWdUZyF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F15E-474E-4B09-A85F-ABB88B4BD6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scientist </a:t>
            </a:r>
            <a:br>
              <a:rPr lang="en-GB" dirty="0"/>
            </a:br>
            <a:r>
              <a:rPr lang="en-GB" dirty="0"/>
              <a:t>for a 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36F8B-FDA4-4DDE-BF2F-C301F8082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7188422" cy="1086237"/>
          </a:xfrm>
        </p:spPr>
        <p:txBody>
          <a:bodyPr/>
          <a:lstStyle/>
          <a:p>
            <a:r>
              <a:rPr lang="en-GB" dirty="0"/>
              <a:t>Laura Da Silva, Founder of IWDS and Microsoft AI MVP @</a:t>
            </a:r>
            <a:r>
              <a:rPr lang="en-GB" dirty="0" err="1"/>
              <a:t>lauradatasci</a:t>
            </a:r>
            <a:r>
              <a:rPr lang="en-GB" dirty="0"/>
              <a:t>   @</a:t>
            </a:r>
            <a:r>
              <a:rPr lang="en-GB" dirty="0" err="1"/>
              <a:t>wogisci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342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B5D6-974F-4E45-BC19-4DFB67B54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808" y="351889"/>
            <a:ext cx="9601200" cy="1485900"/>
          </a:xfrm>
        </p:spPr>
        <p:txBody>
          <a:bodyPr/>
          <a:lstStyle/>
          <a:p>
            <a:pPr algn="ctr"/>
            <a:r>
              <a:rPr lang="en-GB" dirty="0"/>
              <a:t>Intro to Machine learning</a:t>
            </a:r>
          </a:p>
        </p:txBody>
      </p:sp>
      <p:pic>
        <p:nvPicPr>
          <p:cNvPr id="3074" name="Picture 2" descr="Resultado de imagen de supervised learning">
            <a:extLst>
              <a:ext uri="{FF2B5EF4-FFF2-40B4-BE49-F238E27FC236}">
                <a16:creationId xmlns:a16="http://schemas.microsoft.com/office/drawing/2014/main" id="{06FBA8A5-E8A9-4846-922C-C1E661CF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178" y="1338344"/>
            <a:ext cx="8875643" cy="493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2409F33-A2DE-49A2-BF45-3C0D305232E4}"/>
              </a:ext>
            </a:extLst>
          </p:cNvPr>
          <p:cNvSpPr/>
          <p:nvPr/>
        </p:nvSpPr>
        <p:spPr>
          <a:xfrm>
            <a:off x="879613" y="1647720"/>
            <a:ext cx="1242391" cy="10833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 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CF8F72-60A6-48B7-A1F3-8BBE9FD62B89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122004" y="2189403"/>
            <a:ext cx="864705" cy="54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BFD8B9C-5A63-44B6-AD6A-AF88A959CFD4}"/>
              </a:ext>
            </a:extLst>
          </p:cNvPr>
          <p:cNvSpPr/>
          <p:nvPr/>
        </p:nvSpPr>
        <p:spPr>
          <a:xfrm>
            <a:off x="9962321" y="1647720"/>
            <a:ext cx="1552162" cy="1083365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Without labels</a:t>
            </a:r>
          </a:p>
        </p:txBody>
      </p:sp>
    </p:spTree>
    <p:extLst>
      <p:ext uri="{BB962C8B-B14F-4D97-AF65-F5344CB8AC3E}">
        <p14:creationId xmlns:p14="http://schemas.microsoft.com/office/powerpoint/2010/main" val="415333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8C338-D311-41DC-B2C1-ADA21F587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Iris flower</a:t>
            </a:r>
            <a:endParaRPr lang="es-E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C41EC8-576F-42A9-834D-961773758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81" y="3905699"/>
            <a:ext cx="6710570" cy="2505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5A8CE-FD19-4809-9DE9-6C76E9189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816" y="1319921"/>
            <a:ext cx="3308625" cy="22016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5DA4C-35D1-4297-8AF3-DF684FF24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766" y="2420769"/>
            <a:ext cx="3406078" cy="350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Unsupervised Learning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985541" y="1760622"/>
          <a:ext cx="2913822" cy="44652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38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593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41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You give the input data (X) and no corresponding output variables (labels).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39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dirty="0"/>
                        <a:t> </a:t>
                      </a: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Techniques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456718"/>
                  </a:ext>
                </a:extLst>
              </a:tr>
              <a:tr h="249157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dirty="0"/>
                        <a:t>Clustering: </a:t>
                      </a:r>
                      <a:r>
                        <a:rPr lang="en-GB" sz="1800" kern="1200" dirty="0">
                          <a:effectLst/>
                        </a:rPr>
                        <a:t>you want to discover the inherent groupings in the data.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GB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Association: </a:t>
                      </a:r>
                      <a:r>
                        <a:rPr lang="en-GB" sz="1800" kern="1200" dirty="0">
                          <a:effectLst/>
                        </a:rPr>
                        <a:t>you want to discover rules that describe large portions of your data.</a:t>
                      </a:r>
                      <a:endParaRPr lang="en-US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7327031"/>
                  </a:ext>
                </a:extLst>
              </a:tr>
            </a:tbl>
          </a:graphicData>
        </a:graphic>
      </p:graphicFrame>
      <p:sp>
        <p:nvSpPr>
          <p:cNvPr id="3" name="AutoShape 2" descr="Image result for unsupervised learning">
            <a:extLst>
              <a:ext uri="{FF2B5EF4-FFF2-40B4-BE49-F238E27FC236}">
                <a16:creationId xmlns:a16="http://schemas.microsoft.com/office/drawing/2014/main" id="{BC233666-DD31-4A6C-94E3-325B72E180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5BD27-31FD-4EC3-A78A-F8536EBFF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768" y="2619428"/>
            <a:ext cx="3308625" cy="220169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F57F415-3E95-4F97-A3C4-0CF6B58D3B02}"/>
              </a:ext>
            </a:extLst>
          </p:cNvPr>
          <p:cNvSpPr/>
          <p:nvPr/>
        </p:nvSpPr>
        <p:spPr>
          <a:xfrm rot="6379166">
            <a:off x="5478392" y="3742805"/>
            <a:ext cx="2420178" cy="135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D7E3AA-0F55-42A8-A373-6B524C936D0B}"/>
              </a:ext>
            </a:extLst>
          </p:cNvPr>
          <p:cNvSpPr/>
          <p:nvPr/>
        </p:nvSpPr>
        <p:spPr>
          <a:xfrm rot="4216134">
            <a:off x="5480953" y="3727896"/>
            <a:ext cx="2420178" cy="135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b="1" spc="50">
              <a:ln w="9525" cmpd="sng">
                <a:solidFill>
                  <a:schemeClr val="accent1"/>
                </a:solidFill>
                <a:prstDash val="solid"/>
              </a:ln>
              <a:noFill/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pic>
        <p:nvPicPr>
          <p:cNvPr id="1028" name="Picture 4" descr="Image result for unsupervised learning iris setosa">
            <a:extLst>
              <a:ext uri="{FF2B5EF4-FFF2-40B4-BE49-F238E27FC236}">
                <a16:creationId xmlns:a16="http://schemas.microsoft.com/office/drawing/2014/main" id="{77773BBB-58B7-484A-A3B2-46826B544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499" y="2038350"/>
            <a:ext cx="4114799" cy="308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12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Supervised Learning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36A61DB-7023-44B8-8DEC-358A70A33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802506"/>
              </p:ext>
            </p:extLst>
          </p:nvPr>
        </p:nvGraphicFramePr>
        <p:xfrm>
          <a:off x="985907" y="1601994"/>
          <a:ext cx="2913822" cy="47628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13822">
                  <a:extLst>
                    <a:ext uri="{9D8B030D-6E8A-4147-A177-3AD203B41FA5}">
                      <a16:colId xmlns:a16="http://schemas.microsoft.com/office/drawing/2014/main" val="1182041342"/>
                    </a:ext>
                  </a:extLst>
                </a:gridCol>
              </a:tblGrid>
              <a:tr h="40534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Definition</a:t>
                      </a:r>
                      <a:endParaRPr lang="en-GB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22543"/>
                  </a:ext>
                </a:extLst>
              </a:tr>
              <a:tr h="199296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You give the input data (X) and an output variable (Y) (labels), and you use an algorithm to learn the mapping function from the input to the output.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Y = f(X)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306561"/>
                  </a:ext>
                </a:extLst>
              </a:tr>
              <a:tr h="371570"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</a:pPr>
                      <a:r>
                        <a:rPr lang="en-US" sz="1600" dirty="0"/>
                        <a:t> Techniques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376854"/>
                  </a:ext>
                </a:extLst>
              </a:tr>
              <a:tr h="1992964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 sz="1600" dirty="0"/>
                        <a:t>Classification: you want to classify a new input value.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GB" sz="160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600" dirty="0"/>
                        <a:t>Regression: you want to get a function that fit really well the data so you can predict the future.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991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208C473-2FB6-41C1-ABAC-A7CCDCE6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65" y="2570737"/>
            <a:ext cx="3308625" cy="2201695"/>
          </a:xfrm>
          <a:prstGeom prst="rect">
            <a:avLst/>
          </a:prstGeom>
        </p:spPr>
      </p:pic>
      <p:pic>
        <p:nvPicPr>
          <p:cNvPr id="3074" name="Picture 2" descr="Image result for supervised learning iris setosa">
            <a:extLst>
              <a:ext uri="{FF2B5EF4-FFF2-40B4-BE49-F238E27FC236}">
                <a16:creationId xmlns:a16="http://schemas.microsoft.com/office/drawing/2014/main" id="{C3726FC5-9FBC-4EB9-BBCB-B3E6E8272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026" y="2068585"/>
            <a:ext cx="4494143" cy="297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1003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8B5D6-974F-4E45-BC19-4DFB67B54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Supervised learning example: </a:t>
            </a:r>
            <a:br>
              <a:rPr lang="en-GB" dirty="0"/>
            </a:br>
            <a:r>
              <a:rPr lang="en-GB" dirty="0"/>
              <a:t>Titanic survivor predictor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F5D3C-DD77-4F5A-8211-46EC74127746}"/>
              </a:ext>
            </a:extLst>
          </p:cNvPr>
          <p:cNvSpPr txBox="1"/>
          <p:nvPr/>
        </p:nvSpPr>
        <p:spPr>
          <a:xfrm>
            <a:off x="1813892" y="1951672"/>
            <a:ext cx="76133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titanic survivor predictor example will predict the probability of surviving in the Titanic based on data about passengers on the Titanic.</a:t>
            </a:r>
          </a:p>
          <a:p>
            <a:endParaRPr lang="en-GB" dirty="0"/>
          </a:p>
          <a:p>
            <a:r>
              <a:rPr lang="en-GB" dirty="0"/>
              <a:t>Go to the following link: </a:t>
            </a:r>
            <a:r>
              <a:rPr lang="en-GB" dirty="0">
                <a:hlinkClick r:id="rId2"/>
              </a:rPr>
              <a:t>https://docs.microsoft.com/en-us/azure/machine-learning/studio/excel-add-in-for-web-services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AutoNum type="arabicPeriod"/>
            </a:pPr>
            <a:r>
              <a:rPr lang="en-GB" dirty="0"/>
              <a:t>Let’s explore the dataset</a:t>
            </a:r>
          </a:p>
          <a:p>
            <a:pPr marL="342900" indent="-342900">
              <a:buAutoNum type="arabicPeriod"/>
            </a:pPr>
            <a:endParaRPr lang="en-GB" dirty="0"/>
          </a:p>
          <a:p>
            <a:r>
              <a:rPr lang="en-GB" dirty="0"/>
              <a:t>2.    Let’s follow the instructions together to get our predictions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Resultado de imagen de titanic">
            <a:extLst>
              <a:ext uri="{FF2B5EF4-FFF2-40B4-BE49-F238E27FC236}">
                <a16:creationId xmlns:a16="http://schemas.microsoft.com/office/drawing/2014/main" id="{D9878695-55C2-48F8-AA84-1F331A871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691" y="3360668"/>
            <a:ext cx="3351144" cy="2513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97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3FDB-3A8D-446F-9E13-4539EECC4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88617"/>
            <a:ext cx="9601200" cy="1485900"/>
          </a:xfrm>
        </p:spPr>
        <p:txBody>
          <a:bodyPr>
            <a:normAutofit/>
          </a:bodyPr>
          <a:lstStyle/>
          <a:p>
            <a:r>
              <a:rPr lang="en-GB" sz="4000" dirty="0"/>
              <a:t>Prediction using an already deployed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29FB5-1532-4307-A229-380CA95FB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25" y="1288890"/>
            <a:ext cx="8406873" cy="478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1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A3020-04E0-45CE-93E6-A1170EF3E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753" y="265725"/>
            <a:ext cx="9601200" cy="1485900"/>
          </a:xfrm>
        </p:spPr>
        <p:txBody>
          <a:bodyPr/>
          <a:lstStyle/>
          <a:p>
            <a:pPr algn="ctr"/>
            <a:r>
              <a:rPr lang="en-GB" dirty="0"/>
              <a:t>Data Science cycle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E03AA-BA72-4247-BE4C-5DBC4FFB0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5828" y="1302025"/>
            <a:ext cx="4980344" cy="49166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51FBDD4-B97D-4A82-9880-E751F2598DFC}"/>
              </a:ext>
            </a:extLst>
          </p:cNvPr>
          <p:cNvCxnSpPr/>
          <p:nvPr/>
        </p:nvCxnSpPr>
        <p:spPr>
          <a:xfrm>
            <a:off x="3374335" y="2231335"/>
            <a:ext cx="1172817" cy="5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77EB01F-68EC-4FF3-93A5-55C2F74C4CD0}"/>
              </a:ext>
            </a:extLst>
          </p:cNvPr>
          <p:cNvSpPr/>
          <p:nvPr/>
        </p:nvSpPr>
        <p:spPr>
          <a:xfrm>
            <a:off x="1291435" y="1846193"/>
            <a:ext cx="2122657" cy="10353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Titanic Survivor Predictor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DB9E22-52B8-40AB-8454-2085092FC5E0}"/>
              </a:ext>
            </a:extLst>
          </p:cNvPr>
          <p:cNvSpPr/>
          <p:nvPr/>
        </p:nvSpPr>
        <p:spPr>
          <a:xfrm>
            <a:off x="8946757" y="5579965"/>
            <a:ext cx="2850991" cy="1034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How well is the machine learning? Confusion matrix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6FF499-6F4E-42D8-8335-EBBD29F9E6DC}"/>
              </a:ext>
            </a:extLst>
          </p:cNvPr>
          <p:cNvCxnSpPr>
            <a:cxnSpLocks/>
            <a:stCxn id="9" idx="2"/>
          </p:cNvCxnSpPr>
          <p:nvPr/>
        </p:nvCxnSpPr>
        <p:spPr>
          <a:xfrm flipH="1" flipV="1">
            <a:off x="6858001" y="5247862"/>
            <a:ext cx="2088756" cy="84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D568106-E600-48E3-9BE7-AB16BEE7143C}"/>
              </a:ext>
            </a:extLst>
          </p:cNvPr>
          <p:cNvSpPr/>
          <p:nvPr/>
        </p:nvSpPr>
        <p:spPr>
          <a:xfrm>
            <a:off x="9198666" y="2951403"/>
            <a:ext cx="2329070" cy="944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Delete empty and weird values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3596CC-F659-4624-B2F9-3D4F644E89D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40758" y="3423785"/>
            <a:ext cx="1157908" cy="48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5C1C964-88D8-4F86-8A8C-96801149B694}"/>
              </a:ext>
            </a:extLst>
          </p:cNvPr>
          <p:cNvSpPr/>
          <p:nvPr/>
        </p:nvSpPr>
        <p:spPr>
          <a:xfrm>
            <a:off x="9293087" y="4020378"/>
            <a:ext cx="2504661" cy="1520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Binary classifier (1: survived,</a:t>
            </a:r>
          </a:p>
          <a:p>
            <a:pPr algn="ctr"/>
            <a:r>
              <a:rPr lang="en-GB" dirty="0"/>
              <a:t>0: not survived)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344867-B8FC-4987-AA7F-D59F539B77F4}"/>
              </a:ext>
            </a:extLst>
          </p:cNvPr>
          <p:cNvCxnSpPr>
            <a:cxnSpLocks/>
            <a:stCxn id="18" idx="2"/>
          </p:cNvCxnSpPr>
          <p:nvPr/>
        </p:nvCxnSpPr>
        <p:spPr>
          <a:xfrm flipH="1" flipV="1">
            <a:off x="7991063" y="4475402"/>
            <a:ext cx="1302024" cy="305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28072A9-F088-4F06-B724-7CE08F58A3A6}"/>
              </a:ext>
            </a:extLst>
          </p:cNvPr>
          <p:cNvCxnSpPr/>
          <p:nvPr/>
        </p:nvCxnSpPr>
        <p:spPr>
          <a:xfrm>
            <a:off x="3074505" y="4367834"/>
            <a:ext cx="1172817" cy="5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1B512134-EED8-4A67-9714-C88516E96021}"/>
              </a:ext>
            </a:extLst>
          </p:cNvPr>
          <p:cNvSpPr/>
          <p:nvPr/>
        </p:nvSpPr>
        <p:spPr>
          <a:xfrm>
            <a:off x="762000" y="3511025"/>
            <a:ext cx="2701787" cy="1383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Deploy a web service that other people can use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9BD54F-009D-468C-BE8B-EEB8790BCCE2}"/>
              </a:ext>
            </a:extLst>
          </p:cNvPr>
          <p:cNvSpPr/>
          <p:nvPr/>
        </p:nvSpPr>
        <p:spPr>
          <a:xfrm>
            <a:off x="9557478" y="2111236"/>
            <a:ext cx="2122657" cy="770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format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845C63-9DD5-4A6C-9490-DC8FF7765F6F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7825409" y="2496378"/>
            <a:ext cx="1732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43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8345-485F-43F3-A134-E1939E91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ORIGINAL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1FE65E-671E-4353-9FC8-2BC85E3C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088" y="2225660"/>
            <a:ext cx="7084451" cy="295982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4639E4-912A-4F83-894B-0FDEFAA52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01281" y="1980708"/>
            <a:ext cx="3052560" cy="33066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D7C69B-B5A8-4126-B104-88CC8D7B6749}"/>
              </a:ext>
            </a:extLst>
          </p:cNvPr>
          <p:cNvSpPr/>
          <p:nvPr/>
        </p:nvSpPr>
        <p:spPr>
          <a:xfrm>
            <a:off x="1155088" y="2184787"/>
            <a:ext cx="7084451" cy="30415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B049D8-1171-4070-9AC4-697D7B887E7E}"/>
              </a:ext>
            </a:extLst>
          </p:cNvPr>
          <p:cNvSpPr/>
          <p:nvPr/>
        </p:nvSpPr>
        <p:spPr>
          <a:xfrm>
            <a:off x="5097396" y="3933491"/>
            <a:ext cx="324465" cy="8200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2BC3786-16F5-431C-9D7F-2885B5D875C7}"/>
              </a:ext>
            </a:extLst>
          </p:cNvPr>
          <p:cNvSpPr/>
          <p:nvPr/>
        </p:nvSpPr>
        <p:spPr>
          <a:xfrm>
            <a:off x="5963280" y="3872606"/>
            <a:ext cx="755117" cy="2123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35724-E76A-47DE-AFC1-B8EA869CE2D4}"/>
              </a:ext>
            </a:extLst>
          </p:cNvPr>
          <p:cNvSpPr txBox="1"/>
          <p:nvPr/>
        </p:nvSpPr>
        <p:spPr>
          <a:xfrm>
            <a:off x="1436204" y="1631647"/>
            <a:ext cx="6803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original dataset usually has to be transformed in order to be used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C195E7-4398-4D81-9474-DEBB79BC45B4}"/>
              </a:ext>
            </a:extLst>
          </p:cNvPr>
          <p:cNvSpPr txBox="1"/>
          <p:nvPr/>
        </p:nvSpPr>
        <p:spPr>
          <a:xfrm>
            <a:off x="9109213" y="1586529"/>
            <a:ext cx="2161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Dictionary</a:t>
            </a:r>
          </a:p>
        </p:txBody>
      </p:sp>
    </p:spTree>
    <p:extLst>
      <p:ext uri="{BB962C8B-B14F-4D97-AF65-F5344CB8AC3E}">
        <p14:creationId xmlns:p14="http://schemas.microsoft.com/office/powerpoint/2010/main" val="219226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B240A-5AFC-40D6-95E0-1606A98D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B4FAA1-5A6F-4B7B-800F-20F9862DE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6944" y="2286000"/>
            <a:ext cx="7607061" cy="3594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5471DB-BE76-4935-9542-F6536846CA3D}"/>
              </a:ext>
            </a:extLst>
          </p:cNvPr>
          <p:cNvSpPr/>
          <p:nvPr/>
        </p:nvSpPr>
        <p:spPr>
          <a:xfrm>
            <a:off x="1609488" y="6144981"/>
            <a:ext cx="2072960" cy="29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Numerical 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53D11E-DC48-4476-B0E8-D9113301E2B7}"/>
              </a:ext>
            </a:extLst>
          </p:cNvPr>
          <p:cNvSpPr/>
          <p:nvPr/>
        </p:nvSpPr>
        <p:spPr>
          <a:xfrm>
            <a:off x="4693930" y="6144981"/>
            <a:ext cx="1860925" cy="29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Categorical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607A0D-8BE0-495E-AEAE-4C662E160110}"/>
              </a:ext>
            </a:extLst>
          </p:cNvPr>
          <p:cNvCxnSpPr/>
          <p:nvPr/>
        </p:nvCxnSpPr>
        <p:spPr>
          <a:xfrm flipV="1">
            <a:off x="2812774" y="5640457"/>
            <a:ext cx="432352" cy="462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51183E-8214-4F1F-8BC4-9D226C1EF055}"/>
              </a:ext>
            </a:extLst>
          </p:cNvPr>
          <p:cNvCxnSpPr>
            <a:cxnSpLocks/>
          </p:cNvCxnSpPr>
          <p:nvPr/>
        </p:nvCxnSpPr>
        <p:spPr>
          <a:xfrm flipH="1" flipV="1">
            <a:off x="4596848" y="5640457"/>
            <a:ext cx="515179" cy="581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F71330C-8373-4C96-8680-70330B95FA1F}"/>
              </a:ext>
            </a:extLst>
          </p:cNvPr>
          <p:cNvSpPr/>
          <p:nvPr/>
        </p:nvSpPr>
        <p:spPr>
          <a:xfrm>
            <a:off x="607719" y="4194313"/>
            <a:ext cx="1503116" cy="29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Observations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8E906C2-25FD-4B1F-B634-9EDB262DCBC7}"/>
              </a:ext>
            </a:extLst>
          </p:cNvPr>
          <p:cNvSpPr/>
          <p:nvPr/>
        </p:nvSpPr>
        <p:spPr>
          <a:xfrm>
            <a:off x="2176671" y="2882348"/>
            <a:ext cx="228600" cy="291713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3EDBD8-BEF8-4848-9A8E-C8F10DB2182A}"/>
              </a:ext>
            </a:extLst>
          </p:cNvPr>
          <p:cNvSpPr/>
          <p:nvPr/>
        </p:nvSpPr>
        <p:spPr>
          <a:xfrm>
            <a:off x="5247861" y="1523530"/>
            <a:ext cx="2332808" cy="29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Attributes or features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27CA841E-E342-4D14-8C66-21F5E6E9E297}"/>
              </a:ext>
            </a:extLst>
          </p:cNvPr>
          <p:cNvSpPr/>
          <p:nvPr/>
        </p:nvSpPr>
        <p:spPr>
          <a:xfrm rot="5400000">
            <a:off x="6164980" y="-1735379"/>
            <a:ext cx="350989" cy="76070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5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1929-878F-4E41-A750-B69CD6350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Splitting the data for training and testing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BB03467-5BD2-4E66-9A9E-E6AD68768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6922" y="2121487"/>
            <a:ext cx="6558156" cy="3759614"/>
          </a:xfrm>
          <a:prstGeom prst="rect">
            <a:avLst/>
          </a:prstGeom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F36B1D51-FE1F-453C-A54C-053485386A27}"/>
              </a:ext>
            </a:extLst>
          </p:cNvPr>
          <p:cNvSpPr/>
          <p:nvPr/>
        </p:nvSpPr>
        <p:spPr>
          <a:xfrm>
            <a:off x="2365641" y="2200459"/>
            <a:ext cx="294968" cy="2147365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C2317963-DFDE-495B-A79F-E21D676EF938}"/>
              </a:ext>
            </a:extLst>
          </p:cNvPr>
          <p:cNvSpPr/>
          <p:nvPr/>
        </p:nvSpPr>
        <p:spPr>
          <a:xfrm>
            <a:off x="2447249" y="4742098"/>
            <a:ext cx="266454" cy="1104163"/>
          </a:xfrm>
          <a:prstGeom prst="leftBrac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90350-DB04-4DE3-9BD1-9D06006FAC18}"/>
              </a:ext>
            </a:extLst>
          </p:cNvPr>
          <p:cNvSpPr txBox="1"/>
          <p:nvPr/>
        </p:nvSpPr>
        <p:spPr>
          <a:xfrm>
            <a:off x="1474838" y="3126658"/>
            <a:ext cx="696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E3E87A-1398-4C2C-B10F-4A564130102B}"/>
              </a:ext>
            </a:extLst>
          </p:cNvPr>
          <p:cNvSpPr txBox="1"/>
          <p:nvPr/>
        </p:nvSpPr>
        <p:spPr>
          <a:xfrm>
            <a:off x="1463040" y="5097043"/>
            <a:ext cx="790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271994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6DC2-55A3-4628-82FE-9BBE6CA03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Topics for today: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A9812-5191-4119-8097-9B8265D80FA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71599" y="2063396"/>
            <a:ext cx="9708907" cy="3311189"/>
          </a:xfrm>
        </p:spPr>
        <p:txBody>
          <a:bodyPr>
            <a:normAutofit/>
          </a:bodyPr>
          <a:lstStyle/>
          <a:p>
            <a:r>
              <a:rPr lang="en-GB" sz="2400" dirty="0"/>
              <a:t>Intro to data science</a:t>
            </a:r>
          </a:p>
          <a:p>
            <a:r>
              <a:rPr lang="en-GB" sz="2400" dirty="0"/>
              <a:t>Skills to become a data scientist</a:t>
            </a:r>
          </a:p>
          <a:p>
            <a:r>
              <a:rPr lang="en-GB" sz="2400" dirty="0"/>
              <a:t>Data science applications</a:t>
            </a:r>
          </a:p>
          <a:p>
            <a:r>
              <a:rPr lang="en-GB" sz="2400" dirty="0"/>
              <a:t>Intro to machine learning</a:t>
            </a:r>
          </a:p>
          <a:p>
            <a:r>
              <a:rPr lang="en-GB" sz="2400" dirty="0"/>
              <a:t>Getting started with Azure ML Studio</a:t>
            </a:r>
          </a:p>
        </p:txBody>
      </p:sp>
    </p:spTree>
    <p:extLst>
      <p:ext uri="{BB962C8B-B14F-4D97-AF65-F5344CB8AC3E}">
        <p14:creationId xmlns:p14="http://schemas.microsoft.com/office/powerpoint/2010/main" val="1714165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710BE-F92B-4164-BD02-B0A486DA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evaluation: the confusion matrix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61AF5-B428-4446-B71F-FE25C565A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604" y="2242187"/>
            <a:ext cx="4884669" cy="3739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18353C-C57F-4F13-B050-0A137A947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57" y="3068382"/>
            <a:ext cx="4815700" cy="253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3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E76B-8614-4B98-B902-676B05544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your first experiment in Azure Machine Learning 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D80E6-9B3D-4C2D-A78C-D14718A60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Sign in Azure Machine Learning Studio: </a:t>
            </a:r>
            <a:r>
              <a:rPr lang="en-GB" dirty="0">
                <a:hlinkClick r:id="rId2"/>
              </a:rPr>
              <a:t>https://studio.azureml.net/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Let’s follow the tutorial of creating an experiment in Azure ML for Income prediction.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Details about the dataset can be found at: </a:t>
            </a:r>
            <a:r>
              <a:rPr lang="en-GB" dirty="0">
                <a:hlinkClick r:id="rId3"/>
              </a:rPr>
              <a:t>https://archive.ics.uci.edu/ml/datasets/adult</a:t>
            </a:r>
            <a:r>
              <a:rPr lang="en-GB" dirty="0"/>
              <a:t>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466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C183-BC44-47A5-A0A4-B97DB4F41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053819"/>
          </a:xfrm>
        </p:spPr>
        <p:txBody>
          <a:bodyPr/>
          <a:lstStyle/>
          <a:p>
            <a:r>
              <a:rPr lang="en-GB" dirty="0"/>
              <a:t>The training experiment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84C3F-A621-4685-BA90-F9B2A9586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7826" y="1336813"/>
            <a:ext cx="8941298" cy="535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52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EA53-7522-4A80-AC9D-24B87ED5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7285" y="346753"/>
            <a:ext cx="9601200" cy="1485900"/>
          </a:xfrm>
        </p:spPr>
        <p:txBody>
          <a:bodyPr/>
          <a:lstStyle/>
          <a:p>
            <a:r>
              <a:rPr lang="en-GB" dirty="0"/>
              <a:t>The predictive experiment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6265A-0039-4B48-AB45-DD19AE70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35" y="1197665"/>
            <a:ext cx="9238643" cy="555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646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BAEE0-76CF-481B-B2D3-5C50CC9F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875" y="194264"/>
            <a:ext cx="9601200" cy="1485900"/>
          </a:xfrm>
        </p:spPr>
        <p:txBody>
          <a:bodyPr/>
          <a:lstStyle/>
          <a:p>
            <a:r>
              <a:rPr lang="en-GB" dirty="0"/>
              <a:t>The web service details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D39F004-1FFC-4229-9693-39987476D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7117" y="1182755"/>
            <a:ext cx="9251540" cy="54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067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CA284-17FB-453A-A750-8F52C5ECC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9D2CF-1455-460E-90FF-99B23772D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Looking at examples you will find in the Gallery (</a:t>
            </a:r>
            <a:r>
              <a:rPr lang="en-GB" dirty="0">
                <a:hlinkClick r:id="rId2"/>
              </a:rPr>
              <a:t>https://gallery.azure.ai/</a:t>
            </a:r>
            <a:r>
              <a:rPr lang="en-GB" dirty="0"/>
              <a:t>): </a:t>
            </a:r>
          </a:p>
          <a:p>
            <a:r>
              <a:rPr lang="en-GB" dirty="0"/>
              <a:t>Create the experiment for the Titanic survivor predictor.</a:t>
            </a:r>
          </a:p>
          <a:p>
            <a:r>
              <a:rPr lang="en-GB" dirty="0"/>
              <a:t>Create  the experiment for Sentiment analysis using messages from Twitter.</a:t>
            </a:r>
          </a:p>
          <a:p>
            <a:r>
              <a:rPr lang="en-GB" dirty="0"/>
              <a:t>Create an experiment for movie recommendation. </a:t>
            </a:r>
          </a:p>
        </p:txBody>
      </p:sp>
    </p:spTree>
    <p:extLst>
      <p:ext uri="{BB962C8B-B14F-4D97-AF65-F5344CB8AC3E}">
        <p14:creationId xmlns:p14="http://schemas.microsoft.com/office/powerpoint/2010/main" val="264244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ED9A-59F4-4F50-B536-F16C3728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Data Science?</a:t>
            </a:r>
          </a:p>
        </p:txBody>
      </p:sp>
      <p:pic>
        <p:nvPicPr>
          <p:cNvPr id="1028" name="Picture 4" descr="Resultado de imagen de data">
            <a:extLst>
              <a:ext uri="{FF2B5EF4-FFF2-40B4-BE49-F238E27FC236}">
                <a16:creationId xmlns:a16="http://schemas.microsoft.com/office/drawing/2014/main" id="{6BEB8D25-362E-46DA-BCAE-BA0AFEEFB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59" y="3379719"/>
            <a:ext cx="5551276" cy="22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6800916-4A4F-42B1-8EF4-1CEBCD6BCA31}"/>
              </a:ext>
            </a:extLst>
          </p:cNvPr>
          <p:cNvSpPr/>
          <p:nvPr/>
        </p:nvSpPr>
        <p:spPr>
          <a:xfrm>
            <a:off x="7038870" y="4182899"/>
            <a:ext cx="1458930" cy="868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6" name="Picture 12" descr="Resultado de imagen de informed decision">
            <a:extLst>
              <a:ext uri="{FF2B5EF4-FFF2-40B4-BE49-F238E27FC236}">
                <a16:creationId xmlns:a16="http://schemas.microsoft.com/office/drawing/2014/main" id="{5C45B104-9928-4ABA-A0A8-4AA0102B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000" y="3338294"/>
            <a:ext cx="3310873" cy="2466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2910AF87-0814-4A2D-B93C-5EF09312256E}"/>
              </a:ext>
            </a:extLst>
          </p:cNvPr>
          <p:cNvSpPr/>
          <p:nvPr/>
        </p:nvSpPr>
        <p:spPr>
          <a:xfrm>
            <a:off x="7094841" y="1800468"/>
            <a:ext cx="2018872" cy="1438382"/>
          </a:xfrm>
          <a:prstGeom prst="cloudCallout">
            <a:avLst>
              <a:gd name="adj1" fmla="val 59860"/>
              <a:gd name="adj2" fmla="val 923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4" name="Picture 10" descr="Resultado de imagen de informed decision">
            <a:extLst>
              <a:ext uri="{FF2B5EF4-FFF2-40B4-BE49-F238E27FC236}">
                <a16:creationId xmlns:a16="http://schemas.microsoft.com/office/drawing/2014/main" id="{AC1A1572-95B9-4E60-8F28-36270B556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796" y="1901178"/>
            <a:ext cx="1236963" cy="1236963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06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50DC-B4B4-43AB-A3A8-A4CEAB442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263883" cy="1485900"/>
          </a:xfrm>
        </p:spPr>
        <p:txBody>
          <a:bodyPr>
            <a:normAutofit/>
          </a:bodyPr>
          <a:lstStyle/>
          <a:p>
            <a:r>
              <a:rPr lang="en-GB" dirty="0"/>
              <a:t>What to learn to become a Data Scientist? 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D9562-4379-4354-AB33-EE9031150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13" y="1770804"/>
            <a:ext cx="4393321" cy="45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3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E1BFD-280C-4D58-A7A4-FBA13CD7D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571" y="172943"/>
            <a:ext cx="3837038" cy="2033946"/>
          </a:xfrm>
        </p:spPr>
        <p:txBody>
          <a:bodyPr>
            <a:noAutofit/>
          </a:bodyPr>
          <a:lstStyle/>
          <a:p>
            <a:r>
              <a:rPr lang="en-GB" sz="3200" dirty="0"/>
              <a:t>What skills are expected from a Data Scientist?</a:t>
            </a:r>
            <a:endParaRPr lang="es-ES" sz="3200" dirty="0"/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623A0852-48AF-4BCE-B1B5-AC518D96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064" y="152401"/>
            <a:ext cx="5203620" cy="644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E202B6B-D90A-430B-A7B6-D4198163C3DC}"/>
              </a:ext>
            </a:extLst>
          </p:cNvPr>
          <p:cNvSpPr/>
          <p:nvPr/>
        </p:nvSpPr>
        <p:spPr>
          <a:xfrm>
            <a:off x="1233949" y="2170331"/>
            <a:ext cx="2286000" cy="5266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9CCC2E-DE89-41A4-8D45-EBA523AFB85D}"/>
              </a:ext>
            </a:extLst>
          </p:cNvPr>
          <p:cNvSpPr/>
          <p:nvPr/>
        </p:nvSpPr>
        <p:spPr>
          <a:xfrm>
            <a:off x="1305335" y="5034116"/>
            <a:ext cx="1737749" cy="19664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5B22A1A-5654-4705-9F17-DF245EBB5841}"/>
              </a:ext>
            </a:extLst>
          </p:cNvPr>
          <p:cNvSpPr/>
          <p:nvPr/>
        </p:nvSpPr>
        <p:spPr>
          <a:xfrm>
            <a:off x="4572000" y="5343832"/>
            <a:ext cx="2320413" cy="29496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7547A92-9591-413D-A3EA-5399B95B4F79}"/>
              </a:ext>
            </a:extLst>
          </p:cNvPr>
          <p:cNvCxnSpPr>
            <a:cxnSpLocks/>
            <a:stCxn id="22" idx="6"/>
            <a:endCxn id="15" idx="2"/>
          </p:cNvCxnSpPr>
          <p:nvPr/>
        </p:nvCxnSpPr>
        <p:spPr>
          <a:xfrm flipV="1">
            <a:off x="6915669" y="2139870"/>
            <a:ext cx="548977" cy="45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D1DBB1-FC9D-4DF9-8D63-6E9D444FD8F4}"/>
              </a:ext>
            </a:extLst>
          </p:cNvPr>
          <p:cNvCxnSpPr>
            <a:cxnSpLocks/>
            <a:stCxn id="7" idx="6"/>
            <a:endCxn id="18" idx="2"/>
          </p:cNvCxnSpPr>
          <p:nvPr/>
        </p:nvCxnSpPr>
        <p:spPr>
          <a:xfrm>
            <a:off x="6892413" y="5491316"/>
            <a:ext cx="870051" cy="74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D84F66-8A51-40B1-89E2-026FD7BFCE7E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3043084" y="4236803"/>
            <a:ext cx="5427406" cy="895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64E37D1-11B9-434F-9C83-7F0849BF625E}"/>
              </a:ext>
            </a:extLst>
          </p:cNvPr>
          <p:cNvSpPr/>
          <p:nvPr/>
        </p:nvSpPr>
        <p:spPr>
          <a:xfrm>
            <a:off x="7464646" y="1726916"/>
            <a:ext cx="3271753" cy="8259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Experience coding (SQL, R, Python)</a:t>
            </a:r>
            <a:endParaRPr lang="es-E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32B1B7-6F20-42A3-AC19-9563567B6968}"/>
              </a:ext>
            </a:extLst>
          </p:cNvPr>
          <p:cNvSpPr/>
          <p:nvPr/>
        </p:nvSpPr>
        <p:spPr>
          <a:xfrm>
            <a:off x="8470490" y="3814017"/>
            <a:ext cx="2728452" cy="84557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Curious about data</a:t>
            </a:r>
            <a:endParaRPr lang="es-E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38BE48-6852-4C51-A592-07F274640EF1}"/>
              </a:ext>
            </a:extLst>
          </p:cNvPr>
          <p:cNvSpPr/>
          <p:nvPr/>
        </p:nvSpPr>
        <p:spPr>
          <a:xfrm>
            <a:off x="7762464" y="4864726"/>
            <a:ext cx="3271753" cy="140199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Good communicator: Translate data-driven insights into decisions and actions</a:t>
            </a:r>
            <a:endParaRPr lang="es-E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CD1B5FB-281B-48F2-BA3B-F42F165A9D92}"/>
              </a:ext>
            </a:extLst>
          </p:cNvPr>
          <p:cNvSpPr/>
          <p:nvPr/>
        </p:nvSpPr>
        <p:spPr>
          <a:xfrm>
            <a:off x="4629669" y="2330961"/>
            <a:ext cx="2286000" cy="5266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8A767B5-FBC5-4596-9137-40F72D89AE57}"/>
              </a:ext>
            </a:extLst>
          </p:cNvPr>
          <p:cNvSpPr/>
          <p:nvPr/>
        </p:nvSpPr>
        <p:spPr>
          <a:xfrm>
            <a:off x="7762464" y="2802636"/>
            <a:ext cx="3271753" cy="825908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 (Maths &amp; Statistics)</a:t>
            </a:r>
            <a:endParaRPr lang="es-E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E1451EC-C7EC-4571-9796-6E2516508344}"/>
              </a:ext>
            </a:extLst>
          </p:cNvPr>
          <p:cNvCxnSpPr>
            <a:cxnSpLocks/>
            <a:stCxn id="4" idx="5"/>
            <a:endCxn id="27" idx="2"/>
          </p:cNvCxnSpPr>
          <p:nvPr/>
        </p:nvCxnSpPr>
        <p:spPr>
          <a:xfrm>
            <a:off x="3185172" y="2619843"/>
            <a:ext cx="4577292" cy="59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2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General skills for becoming a Data Scientist</a:t>
            </a:r>
          </a:p>
        </p:txBody>
      </p:sp>
      <p:sp>
        <p:nvSpPr>
          <p:cNvPr id="5" name="Rectangle: Rounded Corners 4"/>
          <p:cNvSpPr/>
          <p:nvPr/>
        </p:nvSpPr>
        <p:spPr>
          <a:xfrm>
            <a:off x="5180163" y="3582020"/>
            <a:ext cx="1783866" cy="9766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Intellectual Curiosity</a:t>
            </a:r>
          </a:p>
        </p:txBody>
      </p:sp>
      <p:sp>
        <p:nvSpPr>
          <p:cNvPr id="6" name="Rectangle: Rounded Corners 5"/>
          <p:cNvSpPr/>
          <p:nvPr/>
        </p:nvSpPr>
        <p:spPr>
          <a:xfrm>
            <a:off x="5084705" y="2226365"/>
            <a:ext cx="1988654" cy="76034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Patience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1499992" y="3582020"/>
            <a:ext cx="2499690" cy="97666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Creativity </a:t>
            </a:r>
          </a:p>
          <a:p>
            <a:pPr algn="ctr"/>
            <a:r>
              <a:rPr lang="en-GB" dirty="0"/>
              <a:t>(Think outside the box)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2680263" y="4843250"/>
            <a:ext cx="1953037" cy="87672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Communication Skills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8616408" y="3582020"/>
            <a:ext cx="1895890" cy="76348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Resilience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084705" y="5316706"/>
            <a:ext cx="2148924" cy="89597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Big Initiative </a:t>
            </a:r>
          </a:p>
        </p:txBody>
      </p:sp>
      <p:sp>
        <p:nvSpPr>
          <p:cNvPr id="11" name="Rectangle: Rounded Corners 10"/>
          <p:cNvSpPr/>
          <p:nvPr/>
        </p:nvSpPr>
        <p:spPr>
          <a:xfrm>
            <a:off x="7873456" y="2348586"/>
            <a:ext cx="1833770" cy="77273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Coding Skills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2420190" y="2324307"/>
            <a:ext cx="1967948" cy="8212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Problem Solving Skills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7784005" y="4746068"/>
            <a:ext cx="2221397" cy="81776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Machine Learning / Data Mining Skills</a:t>
            </a:r>
          </a:p>
        </p:txBody>
      </p:sp>
    </p:spTree>
    <p:extLst>
      <p:ext uri="{BB962C8B-B14F-4D97-AF65-F5344CB8AC3E}">
        <p14:creationId xmlns:p14="http://schemas.microsoft.com/office/powerpoint/2010/main" val="561409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in your every day you will be … 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371600" y="1936679"/>
            <a:ext cx="9601200" cy="3930721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800" i="1" dirty="0"/>
              <a:t>Solving problems </a:t>
            </a:r>
            <a:r>
              <a:rPr lang="en-GB" sz="2800" dirty="0"/>
              <a:t>for getting the best solution for your client/company</a:t>
            </a:r>
            <a:endParaRPr lang="en-GB" sz="2800" i="1" dirty="0"/>
          </a:p>
          <a:p>
            <a:pPr>
              <a:lnSpc>
                <a:spcPct val="150000"/>
              </a:lnSpc>
            </a:pPr>
            <a:r>
              <a:rPr lang="en-GB" sz="2800" i="1" dirty="0"/>
              <a:t>Understanding data </a:t>
            </a:r>
            <a:r>
              <a:rPr lang="en-GB" sz="2800" dirty="0"/>
              <a:t>and business objectives</a:t>
            </a:r>
          </a:p>
          <a:p>
            <a:pPr>
              <a:lnSpc>
                <a:spcPct val="150000"/>
              </a:lnSpc>
            </a:pPr>
            <a:r>
              <a:rPr lang="en-GB" sz="2800" i="1" dirty="0"/>
              <a:t>Transforming data </a:t>
            </a:r>
            <a:r>
              <a:rPr lang="en-GB" sz="2800" dirty="0"/>
              <a:t>to give it a coherent and useful form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Implementing new </a:t>
            </a:r>
            <a:r>
              <a:rPr lang="en-GB" sz="2800" i="1" dirty="0"/>
              <a:t>algorithms</a:t>
            </a:r>
            <a:r>
              <a:rPr lang="en-GB" sz="2800" dirty="0"/>
              <a:t> to make predictions on data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Studying and using </a:t>
            </a:r>
            <a:r>
              <a:rPr lang="en-GB" sz="2800" i="1" dirty="0"/>
              <a:t>models </a:t>
            </a:r>
            <a:r>
              <a:rPr lang="en-GB" sz="2800" dirty="0"/>
              <a:t>to understand specific data</a:t>
            </a:r>
          </a:p>
          <a:p>
            <a:pPr>
              <a:lnSpc>
                <a:spcPct val="150000"/>
              </a:lnSpc>
            </a:pPr>
            <a:r>
              <a:rPr lang="en-GB" sz="2800" dirty="0"/>
              <a:t>Using feedback to learn how to improve your solution or make better predictions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6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E81F-4EEB-4E7A-B7EF-65257D57C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Science Applications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BA0076-4C5F-448A-95E9-482A76A1E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41" y="2106830"/>
            <a:ext cx="3078152" cy="2056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E0AA6-8DC0-42AA-9094-4DA66B8F0BD8}"/>
              </a:ext>
            </a:extLst>
          </p:cNvPr>
          <p:cNvSpPr txBox="1"/>
          <p:nvPr/>
        </p:nvSpPr>
        <p:spPr>
          <a:xfrm>
            <a:off x="1471633" y="4128215"/>
            <a:ext cx="220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Recommender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5A7B6-DC97-4F81-8A7B-21D025A617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82" y="4623122"/>
            <a:ext cx="2542553" cy="17695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E52017-E918-4418-9C17-30548D897914}"/>
              </a:ext>
            </a:extLst>
          </p:cNvPr>
          <p:cNvSpPr txBox="1"/>
          <p:nvPr/>
        </p:nvSpPr>
        <p:spPr>
          <a:xfrm>
            <a:off x="955978" y="6377975"/>
            <a:ext cx="2167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Facial identification/recognition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95574B-A707-41B1-9B44-D12E05BBD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24" y="2204087"/>
            <a:ext cx="3289051" cy="18490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90DEDC-8AFB-4F96-9678-D4768DC38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406" y="2171700"/>
            <a:ext cx="3515216" cy="2143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4546C-01EE-4CA7-8F2F-B0E31170840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"/>
          <a:stretch/>
        </p:blipFill>
        <p:spPr>
          <a:xfrm>
            <a:off x="3673056" y="4588752"/>
            <a:ext cx="3099090" cy="18179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2C0855-0D34-477A-A00F-C0389EBC6FE4}"/>
              </a:ext>
            </a:extLst>
          </p:cNvPr>
          <p:cNvSpPr txBox="1"/>
          <p:nvPr/>
        </p:nvSpPr>
        <p:spPr>
          <a:xfrm>
            <a:off x="4212404" y="6470165"/>
            <a:ext cx="2379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Health (detection of cancer)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2E0212-F9AC-4FE3-B2E2-E55F928B5D11}"/>
              </a:ext>
            </a:extLst>
          </p:cNvPr>
          <p:cNvSpPr txBox="1"/>
          <p:nvPr/>
        </p:nvSpPr>
        <p:spPr>
          <a:xfrm>
            <a:off x="9093393" y="4042718"/>
            <a:ext cx="1373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Fraud detection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508F-F508-4AE2-9696-FAA4D8F78E02}"/>
              </a:ext>
            </a:extLst>
          </p:cNvPr>
          <p:cNvSpPr txBox="1"/>
          <p:nvPr/>
        </p:nvSpPr>
        <p:spPr>
          <a:xfrm>
            <a:off x="4767209" y="4053113"/>
            <a:ext cx="2004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Speech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C39A5F-E13F-44AA-85A9-FC2652F7FECC}"/>
              </a:ext>
            </a:extLst>
          </p:cNvPr>
          <p:cNvSpPr txBox="1"/>
          <p:nvPr/>
        </p:nvSpPr>
        <p:spPr>
          <a:xfrm>
            <a:off x="867189" y="1550368"/>
            <a:ext cx="172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Current Trends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23C364-92DC-475E-9DC7-2F5E563EC0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371" y="4472289"/>
            <a:ext cx="2766889" cy="19203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54E689-BD49-4ECF-93DA-E6E84A964837}"/>
              </a:ext>
            </a:extLst>
          </p:cNvPr>
          <p:cNvSpPr txBox="1"/>
          <p:nvPr/>
        </p:nvSpPr>
        <p:spPr>
          <a:xfrm>
            <a:off x="7246228" y="6392651"/>
            <a:ext cx="17544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Self Driving cars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C8047-BDB3-4E12-B814-0A8814744E00}"/>
              </a:ext>
            </a:extLst>
          </p:cNvPr>
          <p:cNvSpPr txBox="1"/>
          <p:nvPr/>
        </p:nvSpPr>
        <p:spPr>
          <a:xfrm>
            <a:off x="10350729" y="6424003"/>
            <a:ext cx="1943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Smart houses</a:t>
            </a:r>
          </a:p>
        </p:txBody>
      </p:sp>
      <p:pic>
        <p:nvPicPr>
          <p:cNvPr id="2050" name="Picture 2" descr="Resultado de imagen de smart house">
            <a:extLst>
              <a:ext uri="{FF2B5EF4-FFF2-40B4-BE49-F238E27FC236}">
                <a16:creationId xmlns:a16="http://schemas.microsoft.com/office/drawing/2014/main" id="{47ADD8FA-3202-4FB0-B423-215BF70AB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485" y="4435727"/>
            <a:ext cx="1769658" cy="198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27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F5A43-0EB7-45E3-A4AE-6C02D1A65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Data Science Applications</a:t>
            </a:r>
          </a:p>
        </p:txBody>
      </p:sp>
      <p:pic>
        <p:nvPicPr>
          <p:cNvPr id="5" name="Online Media 4" title="These Five Industries Are Being Revolutionized By AI | CNBC">
            <a:hlinkClick r:id="" action="ppaction://media"/>
            <a:extLst>
              <a:ext uri="{FF2B5EF4-FFF2-40B4-BE49-F238E27FC236}">
                <a16:creationId xmlns:a16="http://schemas.microsoft.com/office/drawing/2014/main" id="{228099FD-DFAF-4EBC-AB4D-101A7512EBF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96784" y="1464389"/>
            <a:ext cx="8369441" cy="470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5799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100</TotalTime>
  <Words>640</Words>
  <Application>Microsoft Office PowerPoint</Application>
  <PresentationFormat>Widescreen</PresentationFormat>
  <Paragraphs>107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Franklin Gothic Book</vt:lpstr>
      <vt:lpstr>Crop</vt:lpstr>
      <vt:lpstr>Data scientist  for a day</vt:lpstr>
      <vt:lpstr>Topics for today: </vt:lpstr>
      <vt:lpstr>What is Data Science?</vt:lpstr>
      <vt:lpstr>What to learn to become a Data Scientist? </vt:lpstr>
      <vt:lpstr>What skills are expected from a Data Scientist?</vt:lpstr>
      <vt:lpstr>General skills for becoming a Data Scientist</vt:lpstr>
      <vt:lpstr>Because in your every day you will be … </vt:lpstr>
      <vt:lpstr>Data Science Applications</vt:lpstr>
      <vt:lpstr>Data Science Applications</vt:lpstr>
      <vt:lpstr>Intro to Machine learning</vt:lpstr>
      <vt:lpstr>Example: Iris flower</vt:lpstr>
      <vt:lpstr>Unsupervised Learning</vt:lpstr>
      <vt:lpstr>Supervised Learning</vt:lpstr>
      <vt:lpstr>Supervised learning example:  Titanic survivor predictor</vt:lpstr>
      <vt:lpstr>Prediction using an already deployed model</vt:lpstr>
      <vt:lpstr>Data Science cycle</vt:lpstr>
      <vt:lpstr>The ORIGINAL Dataset</vt:lpstr>
      <vt:lpstr>Final dataset</vt:lpstr>
      <vt:lpstr>Splitting the data for training and testing</vt:lpstr>
      <vt:lpstr>Model evaluation: the confusion matrix</vt:lpstr>
      <vt:lpstr>Create your first experiment in Azure Machine Learning Studio</vt:lpstr>
      <vt:lpstr>The training experiment</vt:lpstr>
      <vt:lpstr>The predictive experiment</vt:lpstr>
      <vt:lpstr>The web service details</vt:lpstr>
      <vt:lpstr>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scientist  for a day</dc:title>
  <dc:creator>Laura da Silva</dc:creator>
  <cp:lastModifiedBy>Laura da Silva</cp:lastModifiedBy>
  <cp:revision>8</cp:revision>
  <dcterms:created xsi:type="dcterms:W3CDTF">2018-08-18T21:41:30Z</dcterms:created>
  <dcterms:modified xsi:type="dcterms:W3CDTF">2018-08-18T23:22:10Z</dcterms:modified>
</cp:coreProperties>
</file>